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22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04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8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23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28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74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41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56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192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66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03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42BE1-FCCE-497D-B0AE-12083665BB66}" type="datetimeFigureOut">
              <a:rPr lang="en-GB" smtClean="0"/>
              <a:t>14/09/2017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9863-A539-481B-812D-0A7647D661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86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neycroft.co.uk/" TargetMode="External"/><Relationship Id="rId2" Type="http://schemas.openxmlformats.org/officeDocument/2006/relationships/hyperlink" Target="mailto:crechemanager@honeycroft.co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93451"/>
              </p:ext>
            </p:extLst>
          </p:nvPr>
        </p:nvGraphicFramePr>
        <p:xfrm>
          <a:off x="216144" y="74644"/>
          <a:ext cx="11726736" cy="4124295"/>
        </p:xfrm>
        <a:graphic>
          <a:graphicData uri="http://schemas.openxmlformats.org/drawingml/2006/table">
            <a:tbl>
              <a:tblPr firstRow="1" firstCol="1" bandRow="1"/>
              <a:tblGrid>
                <a:gridCol w="2320433">
                  <a:extLst>
                    <a:ext uri="{9D8B030D-6E8A-4147-A177-3AD203B41FA5}">
                      <a16:colId xmlns:a16="http://schemas.microsoft.com/office/drawing/2014/main" val="3580865785"/>
                    </a:ext>
                  </a:extLst>
                </a:gridCol>
                <a:gridCol w="1529575">
                  <a:extLst>
                    <a:ext uri="{9D8B030D-6E8A-4147-A177-3AD203B41FA5}">
                      <a16:colId xmlns:a16="http://schemas.microsoft.com/office/drawing/2014/main" val="3988671160"/>
                    </a:ext>
                  </a:extLst>
                </a:gridCol>
                <a:gridCol w="1234088">
                  <a:extLst>
                    <a:ext uri="{9D8B030D-6E8A-4147-A177-3AD203B41FA5}">
                      <a16:colId xmlns:a16="http://schemas.microsoft.com/office/drawing/2014/main" val="1264423163"/>
                    </a:ext>
                  </a:extLst>
                </a:gridCol>
                <a:gridCol w="6642640">
                  <a:extLst>
                    <a:ext uri="{9D8B030D-6E8A-4147-A177-3AD203B41FA5}">
                      <a16:colId xmlns:a16="http://schemas.microsoft.com/office/drawing/2014/main" val="1425848703"/>
                    </a:ext>
                  </a:extLst>
                </a:gridCol>
              </a:tblGrid>
              <a:tr h="1205748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1" spc="600" dirty="0" smtClean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</a:t>
                      </a:r>
                      <a:r>
                        <a:rPr lang="en-GB" sz="3200" b="1" spc="600" baseline="0" dirty="0" smtClean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3200" b="1" spc="600" dirty="0" smtClean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Half </a:t>
                      </a:r>
                      <a:r>
                        <a:rPr lang="en-GB" sz="3200" b="1" spc="600" dirty="0" smtClean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 Holiday Club</a:t>
                      </a:r>
                      <a:r>
                        <a:rPr lang="en-GB" sz="3200" b="1" spc="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spc="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 16</a:t>
                      </a:r>
                      <a:r>
                        <a:rPr lang="en-GB" sz="2000" b="1" spc="600" baseline="30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2000" b="1" spc="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Friday </a:t>
                      </a:r>
                      <a:r>
                        <a:rPr lang="en-GB" sz="2000" b="1" spc="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GB" sz="2000" b="1" spc="300" baseline="30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2000" b="1" spc="3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October 2017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spc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primary school aged children</a:t>
                      </a:r>
                      <a:r>
                        <a:rPr lang="en-GB" sz="2000" b="1" spc="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at </a:t>
                      </a:r>
                      <a:r>
                        <a:rPr lang="en-GB" sz="2000" b="1" spc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Honeycroft, Sackville Road, Hove</a:t>
                      </a:r>
                      <a:endParaRPr lang="en-GB" sz="2000" spc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38823"/>
                  </a:ext>
                </a:extLst>
              </a:tr>
              <a:tr h="182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Sessions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Prices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Includes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111770"/>
                  </a:ext>
                </a:extLst>
              </a:tr>
              <a:tr h="182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Half day 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9am to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12pm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Includes mid-morning snack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509710"/>
                  </a:ext>
                </a:extLst>
              </a:tr>
              <a:tr h="182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Half day 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12pm to 3pm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£15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Includes lunch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 by Honeycroft’s Coffee Shop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607550"/>
                  </a:ext>
                </a:extLst>
              </a:tr>
              <a:tr h="2188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 Day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9am to 3pm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£25.00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Includes mid-morning snack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lunch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 by Honeycroft’s Coffee Shop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822896"/>
                  </a:ext>
                </a:extLst>
              </a:tr>
              <a:tr h="18200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Added extras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803548"/>
                  </a:ext>
                </a:extLst>
              </a:tr>
              <a:tr h="249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9am to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3pm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Plus £3.50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cover the cost of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entrance fee for special trips days.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75118"/>
                  </a:ext>
                </a:extLst>
              </a:tr>
              <a:tr h="242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Early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8am / 8:30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9am</a:t>
                      </a:r>
                      <a:endParaRPr lang="en-GB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/ £2</a:t>
                      </a:r>
                      <a:endParaRPr lang="en-GB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Both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nclude </a:t>
                      </a: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breakfast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533695"/>
                  </a:ext>
                </a:extLst>
              </a:tr>
              <a:tr h="182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Additional hours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3pm to 6pm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£3.75 per hr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Includes afternoon snack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708640"/>
                  </a:ext>
                </a:extLst>
              </a:tr>
              <a:tr h="182006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Special </a:t>
                      </a: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549670"/>
                  </a:ext>
                </a:extLst>
              </a:tr>
              <a:tr h="2233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Sibling rate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 off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each additional child/</a:t>
                      </a:r>
                      <a:r>
                        <a:rPr lang="en-GB" sz="14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</a:t>
                      </a:r>
                      <a:r>
                        <a:rPr lang="en-GB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i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apart from the cost </a:t>
                      </a:r>
                      <a:r>
                        <a:rPr lang="en-GB" sz="1400" i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£3.50 additional trip costs for Wednesdays.</a:t>
                      </a:r>
                      <a:endParaRPr lang="en-GB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860178"/>
                  </a:ext>
                </a:extLst>
              </a:tr>
              <a:tr h="98987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book a place either pop in at Honeycroft, St Barnabas Hall, Sackville Road, Hove, BN3 3WF or give us a call on 01273 220 323 or email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crechemanager@honeycroft.co.uk</a:t>
                      </a:r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further details go to </a:t>
                      </a:r>
                      <a:r>
                        <a:rPr lang="en-GB" sz="1400" b="1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www.honeycroft.co.uk</a:t>
                      </a:r>
                      <a:r>
                        <a:rPr lang="en-GB" sz="1400" b="1" u="non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GB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Please note, places are limited and must be booked in advance.         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Once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booking has been confirmed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full payment for the booked place is </a:t>
                      </a:r>
                      <a:endParaRPr lang="en-GB" sz="1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804849"/>
                  </a:ext>
                </a:extLst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82291" y="195469"/>
            <a:ext cx="18685309" cy="731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03" y="74644"/>
            <a:ext cx="1210010" cy="12100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441" y="96881"/>
            <a:ext cx="1187773" cy="11877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6144" y="4297527"/>
            <a:ext cx="11726736" cy="21852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spc="600" dirty="0">
                <a:latin typeface="Arial Rounded MT Bold" panose="020F0704030504030204" pitchFamily="34" charset="0"/>
                <a:ea typeface="Ebrima" panose="02000000000000000000" pitchFamily="2" charset="0"/>
                <a:cs typeface="Ebrima" panose="02000000000000000000" pitchFamily="2" charset="0"/>
              </a:rPr>
              <a:t>Pick-up &amp; Play with </a:t>
            </a:r>
            <a:r>
              <a:rPr lang="en-GB" sz="2400" spc="600" dirty="0" smtClean="0">
                <a:latin typeface="Arial Rounded MT Bold" panose="020F0704030504030204" pitchFamily="34" charset="0"/>
                <a:ea typeface="Ebrima" panose="02000000000000000000" pitchFamily="2" charset="0"/>
                <a:cs typeface="Ebrima" panose="02000000000000000000" pitchFamily="2" charset="0"/>
              </a:rPr>
              <a:t>Honeycroft</a:t>
            </a:r>
            <a:endParaRPr lang="en-GB" sz="1400" b="1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16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Do you need more flexible after school care for your </a:t>
            </a:r>
            <a:r>
              <a:rPr lang="en-GB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child/</a:t>
            </a:r>
            <a:r>
              <a:rPr lang="en-GB" sz="1600" b="1" dirty="0" err="1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ren</a:t>
            </a:r>
            <a:r>
              <a:rPr lang="en-GB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? </a:t>
            </a:r>
          </a:p>
          <a:p>
            <a:pPr algn="ctr"/>
            <a:r>
              <a:rPr lang="en-GB" sz="16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Well </a:t>
            </a:r>
            <a:r>
              <a:rPr lang="en-GB" sz="16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Honeycroft could be the answer! </a:t>
            </a:r>
            <a:r>
              <a:rPr lang="en-GB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en-GB" sz="10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endParaRPr lang="en-GB" sz="1000" b="1" dirty="0" smtClean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We have </a:t>
            </a:r>
            <a:r>
              <a:rPr lang="en-GB" sz="1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recently started an after school club with pick-ups from St. Andrews’ Primary School and West Hove Infant School, Connaught Road </a:t>
            </a:r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site </a:t>
            </a:r>
            <a:r>
              <a:rPr lang="en-GB" sz="1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and hopefully at the Bilingual Primary School </a:t>
            </a:r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after </a:t>
            </a:r>
            <a:r>
              <a:rPr lang="en-GB" sz="1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half </a:t>
            </a:r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term. </a:t>
            </a:r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Children </a:t>
            </a:r>
            <a:r>
              <a:rPr lang="en-GB" sz="1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walk together with staff back to Honeycroft to enjoy a snack, themed activities and free play before being picked up at one of our flexible finishing </a:t>
            </a:r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times; </a:t>
            </a:r>
            <a:endParaRPr lang="en-GB" sz="1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ctr"/>
            <a:r>
              <a:rPr lang="en-GB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Pick-up </a:t>
            </a:r>
            <a:r>
              <a:rPr lang="en-GB" sz="14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4pm = £5		 Pick-up</a:t>
            </a:r>
            <a:r>
              <a:rPr lang="en-GB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sz="14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5pm = £8.50		 Pick-up</a:t>
            </a:r>
            <a:r>
              <a:rPr lang="en-GB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sz="14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 6pm = £</a:t>
            </a:r>
            <a:r>
              <a:rPr lang="en-GB" sz="14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11.50</a:t>
            </a:r>
            <a:r>
              <a:rPr lang="en-GB" sz="1000" b="1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r>
              <a:rPr lang="en-GB" sz="1000" b="1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                                                                                                                                       </a:t>
            </a:r>
            <a:endParaRPr lang="en-GB" sz="1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algn="just"/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 </a:t>
            </a:r>
            <a:r>
              <a:rPr lang="en-GB" sz="1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if you are interested and want to join our club, then give us a call or email us </a:t>
            </a:r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today, 01273 </a:t>
            </a:r>
            <a:r>
              <a:rPr lang="en-GB" sz="1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220 323 or email </a:t>
            </a:r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  <a:hlinkClick r:id="rId2"/>
              </a:rPr>
              <a:t>crechemanager@honeycroft.co.uk</a:t>
            </a:r>
            <a:r>
              <a:rPr lang="en-GB" sz="1400" dirty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 </a:t>
            </a:r>
            <a:endParaRPr lang="en-GB" sz="1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06565" y="4198939"/>
            <a:ext cx="2307692" cy="1125838"/>
            <a:chOff x="284436" y="4440274"/>
            <a:chExt cx="2307692" cy="1125838"/>
          </a:xfrm>
        </p:grpSpPr>
        <p:sp>
          <p:nvSpPr>
            <p:cNvPr id="8" name="Explosion 1 7"/>
            <p:cNvSpPr/>
            <p:nvPr/>
          </p:nvSpPr>
          <p:spPr>
            <a:xfrm rot="20985653">
              <a:off x="284436" y="4440274"/>
              <a:ext cx="2307692" cy="1125838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 rot="20685388">
              <a:off x="588974" y="4680027"/>
              <a:ext cx="15865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Brand new           service</a:t>
              </a:r>
              <a:endParaRPr lang="en-GB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 rot="1015785">
            <a:off x="9612537" y="4198938"/>
            <a:ext cx="2307692" cy="1125838"/>
            <a:chOff x="123378" y="4345800"/>
            <a:chExt cx="2307692" cy="1125838"/>
          </a:xfrm>
        </p:grpSpPr>
        <p:sp>
          <p:nvSpPr>
            <p:cNvPr id="12" name="Explosion 1 11"/>
            <p:cNvSpPr/>
            <p:nvPr/>
          </p:nvSpPr>
          <p:spPr>
            <a:xfrm rot="20985653">
              <a:off x="123378" y="4345800"/>
              <a:ext cx="2307692" cy="1125838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 rot="21306843">
              <a:off x="394816" y="4624210"/>
              <a:ext cx="15865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 smtClean="0"/>
                <a:t>Brand new           service</a:t>
              </a:r>
              <a:endParaRPr lang="en-GB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28556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21996"/>
              </p:ext>
            </p:extLst>
          </p:nvPr>
        </p:nvGraphicFramePr>
        <p:xfrm>
          <a:off x="62750" y="840083"/>
          <a:ext cx="12003742" cy="53921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2330">
                  <a:extLst>
                    <a:ext uri="{9D8B030D-6E8A-4147-A177-3AD203B41FA5}">
                      <a16:colId xmlns:a16="http://schemas.microsoft.com/office/drawing/2014/main" val="2390046957"/>
                    </a:ext>
                  </a:extLst>
                </a:gridCol>
                <a:gridCol w="2631000">
                  <a:extLst>
                    <a:ext uri="{9D8B030D-6E8A-4147-A177-3AD203B41FA5}">
                      <a16:colId xmlns:a16="http://schemas.microsoft.com/office/drawing/2014/main" val="1136874241"/>
                    </a:ext>
                  </a:extLst>
                </a:gridCol>
                <a:gridCol w="2434059">
                  <a:extLst>
                    <a:ext uri="{9D8B030D-6E8A-4147-A177-3AD203B41FA5}">
                      <a16:colId xmlns:a16="http://schemas.microsoft.com/office/drawing/2014/main" val="2459076152"/>
                    </a:ext>
                  </a:extLst>
                </a:gridCol>
                <a:gridCol w="1025781">
                  <a:extLst>
                    <a:ext uri="{9D8B030D-6E8A-4147-A177-3AD203B41FA5}">
                      <a16:colId xmlns:a16="http://schemas.microsoft.com/office/drawing/2014/main" val="3340255527"/>
                    </a:ext>
                  </a:extLst>
                </a:gridCol>
                <a:gridCol w="2569026">
                  <a:extLst>
                    <a:ext uri="{9D8B030D-6E8A-4147-A177-3AD203B41FA5}">
                      <a16:colId xmlns:a16="http://schemas.microsoft.com/office/drawing/2014/main" val="3406645900"/>
                    </a:ext>
                  </a:extLst>
                </a:gridCol>
                <a:gridCol w="2411546">
                  <a:extLst>
                    <a:ext uri="{9D8B030D-6E8A-4147-A177-3AD203B41FA5}">
                      <a16:colId xmlns:a16="http://schemas.microsoft.com/office/drawing/2014/main" val="2299257666"/>
                    </a:ext>
                  </a:extLst>
                </a:gridCol>
              </a:tblGrid>
              <a:tr h="29265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Daily</a:t>
                      </a:r>
                      <a:r>
                        <a:rPr lang="en-GB" baseline="0" dirty="0" smtClean="0"/>
                        <a:t> Activity</a:t>
                      </a:r>
                      <a:endParaRPr lang="en-GB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Lunch</a:t>
                      </a:r>
                      <a:endParaRPr lang="en-GB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Daily Activity</a:t>
                      </a:r>
                      <a:endParaRPr lang="en-GB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Lunch</a:t>
                      </a:r>
                      <a:endParaRPr lang="en-GB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81093196"/>
                  </a:ext>
                </a:extLst>
              </a:tr>
              <a:tr h="91203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Mon 16</a:t>
                      </a:r>
                      <a:r>
                        <a:rPr lang="en-GB" baseline="30000" dirty="0" smtClean="0">
                          <a:latin typeface="+mn-lt"/>
                        </a:rPr>
                        <a:t>th</a:t>
                      </a:r>
                      <a:r>
                        <a:rPr lang="en-GB" dirty="0" smtClean="0">
                          <a:latin typeface="+mn-lt"/>
                        </a:rPr>
                        <a:t> Oct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 smtClean="0">
                          <a:latin typeface="+mn-lt"/>
                        </a:rPr>
                        <a:t>Yoga, fun and fitness </a:t>
                      </a:r>
                    </a:p>
                    <a:p>
                      <a:pPr algn="just"/>
                      <a:r>
                        <a:rPr lang="en-GB" sz="1400" b="0" i="0" baseline="0" dirty="0" smtClean="0">
                          <a:latin typeface="+mn-lt"/>
                        </a:rPr>
                        <a:t>Follow the moves on the big screen before heading off to the park for a game of </a:t>
                      </a:r>
                      <a:r>
                        <a:rPr lang="en-GB" sz="1400" b="0" i="0" baseline="0" dirty="0" err="1" smtClean="0">
                          <a:latin typeface="+mn-lt"/>
                        </a:rPr>
                        <a:t>Rounders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.</a:t>
                      </a:r>
                      <a:endParaRPr lang="en-GB" sz="1400" b="0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Vegetable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&amp; </a:t>
                      </a: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lentils bolognaise with spaghetti and salad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sticks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Homemade rice pudding</a:t>
                      </a:r>
                    </a:p>
                  </a:txBody>
                  <a:tcPr marL="58714" marR="5871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Mon 23</a:t>
                      </a:r>
                      <a:r>
                        <a:rPr lang="en-GB" baseline="30000" dirty="0" smtClean="0">
                          <a:latin typeface="+mn-lt"/>
                        </a:rPr>
                        <a:t>rd</a:t>
                      </a:r>
                      <a:r>
                        <a:rPr lang="en-GB" dirty="0" smtClean="0">
                          <a:latin typeface="+mn-lt"/>
                        </a:rPr>
                        <a:t>  Oct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n-lt"/>
                        </a:rPr>
                        <a:t>Lets get messy! </a:t>
                      </a:r>
                    </a:p>
                    <a:p>
                      <a:pPr algn="just"/>
                      <a:r>
                        <a:rPr lang="en-GB" sz="1400" b="0" dirty="0" smtClean="0">
                          <a:latin typeface="+mn-lt"/>
                        </a:rPr>
                        <a:t>Make your own slime, play with gloop and water fun with clay.  Then we’re off to the park for</a:t>
                      </a:r>
                      <a:r>
                        <a:rPr lang="en-GB" sz="1400" b="0" baseline="0" dirty="0" smtClean="0">
                          <a:latin typeface="+mn-lt"/>
                        </a:rPr>
                        <a:t> an </a:t>
                      </a:r>
                      <a:r>
                        <a:rPr lang="en-GB" sz="1400" b="0" dirty="0" smtClean="0">
                          <a:latin typeface="+mn-lt"/>
                        </a:rPr>
                        <a:t>Autumn walk.</a:t>
                      </a:r>
                      <a:endParaRPr lang="en-GB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Veggie sausage toad in the hole with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mash</a:t>
                      </a: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, peas and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gravy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Apples &amp; grapes</a:t>
                      </a:r>
                    </a:p>
                  </a:txBody>
                  <a:tcPr marL="58714" marR="5871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58903897"/>
                  </a:ext>
                </a:extLst>
              </a:tr>
              <a:tr h="76147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Tues 17</a:t>
                      </a:r>
                      <a:r>
                        <a:rPr lang="en-GB" baseline="30000" dirty="0" smtClean="0">
                          <a:latin typeface="+mn-lt"/>
                        </a:rPr>
                        <a:t>th</a:t>
                      </a:r>
                      <a:r>
                        <a:rPr lang="en-GB" dirty="0" smtClean="0">
                          <a:latin typeface="+mn-lt"/>
                        </a:rPr>
                        <a:t> Oct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 smtClean="0">
                          <a:latin typeface="+mn-lt"/>
                        </a:rPr>
                        <a:t>Fashion fun </a:t>
                      </a:r>
                    </a:p>
                    <a:p>
                      <a:pPr algn="just"/>
                      <a:r>
                        <a:rPr lang="en-GB" sz="1400" b="0" i="0" dirty="0" smtClean="0">
                          <a:latin typeface="+mn-lt"/>
                        </a:rPr>
                        <a:t>Design and then customise your own 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t-shirt ready for our catwalk fashion show.</a:t>
                      </a:r>
                      <a:endParaRPr lang="en-GB" sz="1400" b="0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Broccoli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&amp; </a:t>
                      </a: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cream cheese quiche with jacket potato and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beans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Autumn fruit salad</a:t>
                      </a:r>
                    </a:p>
                  </a:txBody>
                  <a:tcPr marL="58714" marR="5871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Tues 24</a:t>
                      </a:r>
                      <a:r>
                        <a:rPr lang="en-GB" baseline="30000" dirty="0" smtClean="0">
                          <a:latin typeface="+mn-lt"/>
                        </a:rPr>
                        <a:t>th</a:t>
                      </a:r>
                      <a:r>
                        <a:rPr lang="en-GB" baseline="0" dirty="0" smtClean="0">
                          <a:latin typeface="+mn-lt"/>
                        </a:rPr>
                        <a:t> </a:t>
                      </a:r>
                      <a:r>
                        <a:rPr lang="en-GB" dirty="0" smtClean="0">
                          <a:latin typeface="+mn-lt"/>
                        </a:rPr>
                        <a:t> Oct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n-lt"/>
                        </a:rPr>
                        <a:t>Autumn crafts day </a:t>
                      </a:r>
                    </a:p>
                    <a:p>
                      <a:pPr algn="just"/>
                      <a:r>
                        <a:rPr lang="en-GB" sz="1400" b="0" dirty="0" smtClean="0">
                          <a:latin typeface="+mn-lt"/>
                        </a:rPr>
                        <a:t>Be inspired</a:t>
                      </a:r>
                      <a:r>
                        <a:rPr lang="en-GB" sz="1400" b="0" baseline="0" dirty="0" smtClean="0">
                          <a:latin typeface="+mn-lt"/>
                        </a:rPr>
                        <a:t> by a trip to the park before returning to create some great pictures and displays.</a:t>
                      </a:r>
                      <a:endParaRPr lang="en-GB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Potato, cauliflower and spinach tikka with basmati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rice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Carrot &amp; orange cake</a:t>
                      </a:r>
                    </a:p>
                  </a:txBody>
                  <a:tcPr marL="58714" marR="5871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00575552"/>
                  </a:ext>
                </a:extLst>
              </a:tr>
              <a:tr h="91203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Wed 18</a:t>
                      </a:r>
                      <a:r>
                        <a:rPr lang="en-GB" baseline="30000" dirty="0" smtClean="0">
                          <a:latin typeface="+mn-lt"/>
                        </a:rPr>
                        <a:t>th</a:t>
                      </a:r>
                      <a:r>
                        <a:rPr lang="en-GB" dirty="0" smtClean="0">
                          <a:latin typeface="+mn-lt"/>
                        </a:rPr>
                        <a:t> Oct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 smtClean="0">
                          <a:latin typeface="+mn-lt"/>
                        </a:rPr>
                        <a:t>We’re off to </a:t>
                      </a:r>
                      <a:r>
                        <a:rPr lang="en-GB" sz="1400" b="1" i="0" dirty="0" smtClean="0">
                          <a:latin typeface="+mn-lt"/>
                        </a:rPr>
                        <a:t>The Odeon</a:t>
                      </a:r>
                      <a:endParaRPr lang="en-GB" sz="1400" b="1" i="0" dirty="0" smtClean="0">
                        <a:latin typeface="+mn-lt"/>
                      </a:endParaRPr>
                    </a:p>
                    <a:p>
                      <a:pPr algn="just"/>
                      <a:r>
                        <a:rPr lang="en-GB" sz="1400" b="0" i="0" dirty="0" smtClean="0">
                          <a:latin typeface="+mn-lt"/>
                        </a:rPr>
                        <a:t>Let’s catch the morning movie </a:t>
                      </a:r>
                      <a:r>
                        <a:rPr lang="en-GB" sz="1400" b="0" i="0" dirty="0" smtClean="0">
                          <a:latin typeface="+mn-lt"/>
                        </a:rPr>
                        <a:t>at before </a:t>
                      </a:r>
                      <a:r>
                        <a:rPr lang="en-GB" sz="1400" b="0" i="0" dirty="0" smtClean="0">
                          <a:latin typeface="+mn-lt"/>
                        </a:rPr>
                        <a:t>heading back for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 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some movie 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themed 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games.</a:t>
                      </a:r>
                      <a:endParaRPr lang="en-GB" sz="1400" b="0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Mild Malaysian vegetable curry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with basmati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rice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Flapjack</a:t>
                      </a:r>
                    </a:p>
                  </a:txBody>
                  <a:tcPr marL="58714" marR="5871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Wed 25</a:t>
                      </a:r>
                      <a:r>
                        <a:rPr lang="en-GB" baseline="30000" dirty="0" smtClean="0">
                          <a:latin typeface="+mn-lt"/>
                        </a:rPr>
                        <a:t>th</a:t>
                      </a:r>
                      <a:r>
                        <a:rPr lang="en-GB" dirty="0" smtClean="0">
                          <a:latin typeface="+mn-lt"/>
                        </a:rPr>
                        <a:t>  Oct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n-lt"/>
                        </a:rPr>
                        <a:t>We’re off to </a:t>
                      </a:r>
                      <a:r>
                        <a:rPr lang="en-GB" sz="1400" b="1" dirty="0" err="1" smtClean="0">
                          <a:latin typeface="+mn-lt"/>
                        </a:rPr>
                        <a:t>Westows</a:t>
                      </a:r>
                      <a:r>
                        <a:rPr lang="en-GB" sz="1400" b="1" dirty="0" smtClean="0">
                          <a:latin typeface="+mn-lt"/>
                        </a:rPr>
                        <a:t> </a:t>
                      </a:r>
                    </a:p>
                    <a:p>
                      <a:pPr algn="just"/>
                      <a:r>
                        <a:rPr lang="en-GB" sz="1400" b="0" dirty="0" smtClean="0">
                          <a:latin typeface="+mn-lt"/>
                        </a:rPr>
                        <a:t>Soft play fun and football. Then back to Honeycroft for a spot of den building.</a:t>
                      </a:r>
                      <a:endParaRPr lang="en-GB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err="1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Homity</a:t>
                      </a: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pie with homemade beans and garlic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bread</a:t>
                      </a: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 </a:t>
                      </a:r>
                      <a:endParaRPr lang="en-GB" sz="1400" i="1" dirty="0" smtClean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Autumn fruit salad</a:t>
                      </a:r>
                    </a:p>
                  </a:txBody>
                  <a:tcPr marL="58714" marR="5871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59303778"/>
                  </a:ext>
                </a:extLst>
              </a:tr>
              <a:tr h="76147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Thurs 19</a:t>
                      </a:r>
                      <a:r>
                        <a:rPr lang="en-GB" baseline="30000" dirty="0" smtClean="0">
                          <a:latin typeface="+mn-lt"/>
                        </a:rPr>
                        <a:t>th</a:t>
                      </a:r>
                      <a:r>
                        <a:rPr lang="en-GB" dirty="0" smtClean="0">
                          <a:latin typeface="+mn-lt"/>
                        </a:rPr>
                        <a:t> Oct 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 smtClean="0">
                          <a:latin typeface="+mn-lt"/>
                        </a:rPr>
                        <a:t>Comic strip</a:t>
                      </a:r>
                      <a:r>
                        <a:rPr lang="en-GB" sz="1400" b="1" i="0" baseline="0" dirty="0" smtClean="0">
                          <a:latin typeface="+mn-lt"/>
                        </a:rPr>
                        <a:t> fun</a:t>
                      </a:r>
                    </a:p>
                    <a:p>
                      <a:pPr algn="just"/>
                      <a:r>
                        <a:rPr lang="en-GB" sz="1400" b="0" i="0" dirty="0" smtClean="0">
                          <a:latin typeface="+mn-lt"/>
                        </a:rPr>
                        <a:t>Come dressed as your favourite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 comic character ready for some comic 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strip 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fun and mayhem.</a:t>
                      </a:r>
                      <a:endParaRPr lang="en-GB" sz="1400" b="0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Veggie Wellington </a:t>
                      </a: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with roast potatoes and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peas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 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Chocolate </a:t>
                      </a: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muffin</a:t>
                      </a:r>
                    </a:p>
                  </a:txBody>
                  <a:tcPr marL="58714" marR="5871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Thurs 26</a:t>
                      </a:r>
                      <a:r>
                        <a:rPr lang="en-GB" baseline="30000" dirty="0" smtClean="0">
                          <a:latin typeface="+mn-lt"/>
                        </a:rPr>
                        <a:t>th</a:t>
                      </a:r>
                      <a:r>
                        <a:rPr lang="en-GB" dirty="0" smtClean="0">
                          <a:latin typeface="+mn-lt"/>
                        </a:rPr>
                        <a:t>  Oct 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+mn-lt"/>
                        </a:rPr>
                        <a:t>Spooky talent show.</a:t>
                      </a:r>
                    </a:p>
                    <a:p>
                      <a:pPr algn="just"/>
                      <a:r>
                        <a:rPr lang="en-GB" sz="1400" b="0" dirty="0" smtClean="0">
                          <a:latin typeface="+mn-lt"/>
                        </a:rPr>
                        <a:t>Set the stage </a:t>
                      </a:r>
                      <a:r>
                        <a:rPr lang="en-GB" sz="1400" b="0" baseline="0" dirty="0" smtClean="0">
                          <a:latin typeface="+mn-lt"/>
                        </a:rPr>
                        <a:t>with magic tricks, scary dancing and revolting poems. </a:t>
                      </a:r>
                      <a:endParaRPr lang="en-GB" sz="14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Three bean chilli with basmati rice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and </a:t>
                      </a: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sour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cream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Banana bread &amp; custard</a:t>
                      </a:r>
                    </a:p>
                  </a:txBody>
                  <a:tcPr marL="58714" marR="5871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845686905"/>
                  </a:ext>
                </a:extLst>
              </a:tr>
              <a:tr h="905429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Fri     20</a:t>
                      </a:r>
                      <a:r>
                        <a:rPr lang="en-GB" baseline="30000" dirty="0" smtClean="0">
                          <a:latin typeface="+mn-lt"/>
                        </a:rPr>
                        <a:t>th</a:t>
                      </a:r>
                      <a:r>
                        <a:rPr lang="en-GB" dirty="0" smtClean="0">
                          <a:latin typeface="+mn-lt"/>
                        </a:rPr>
                        <a:t> Oct 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 smtClean="0">
                          <a:latin typeface="+mn-lt"/>
                        </a:rPr>
                        <a:t>Calling</a:t>
                      </a:r>
                      <a:r>
                        <a:rPr lang="en-GB" sz="1400" b="1" i="0" baseline="0" dirty="0" smtClean="0">
                          <a:latin typeface="+mn-lt"/>
                        </a:rPr>
                        <a:t> all spies and detectives. </a:t>
                      </a:r>
                    </a:p>
                    <a:p>
                      <a:pPr algn="just"/>
                      <a:r>
                        <a:rPr lang="en-GB" sz="1400" b="0" i="0" baseline="0" dirty="0" smtClean="0">
                          <a:latin typeface="+mn-lt"/>
                        </a:rPr>
                        <a:t>Join us for a day of mystery with wink murder, secret messages and 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solving </a:t>
                      </a:r>
                      <a:r>
                        <a:rPr lang="en-GB" sz="1400" b="0" i="0" baseline="0" dirty="0" smtClean="0">
                          <a:latin typeface="+mn-lt"/>
                        </a:rPr>
                        <a:t>clues.</a:t>
                      </a:r>
                      <a:endParaRPr lang="en-GB" sz="1400" b="0" i="0" dirty="0"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Roasted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vegetable </a:t>
                      </a: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pasta bake with garlic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bread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Fruit kebabs</a:t>
                      </a:r>
                    </a:p>
                  </a:txBody>
                  <a:tcPr marL="58714" marR="58714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+mn-lt"/>
                        </a:rPr>
                        <a:t>Fri     27</a:t>
                      </a:r>
                      <a:r>
                        <a:rPr lang="en-GB" baseline="30000" dirty="0" smtClean="0">
                          <a:latin typeface="+mn-lt"/>
                        </a:rPr>
                        <a:t>th</a:t>
                      </a:r>
                      <a:r>
                        <a:rPr lang="en-GB" dirty="0" smtClean="0">
                          <a:latin typeface="+mn-lt"/>
                        </a:rPr>
                        <a:t>  Oct </a:t>
                      </a:r>
                      <a:endParaRPr lang="en-GB" dirty="0">
                        <a:latin typeface="+mn-lt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smtClean="0">
                          <a:latin typeface="+mn-lt"/>
                        </a:rPr>
                        <a:t>Homemade snacks &amp;</a:t>
                      </a:r>
                      <a:r>
                        <a:rPr lang="en-GB" sz="1400" b="1" baseline="0" dirty="0" smtClean="0">
                          <a:latin typeface="+mn-lt"/>
                        </a:rPr>
                        <a:t> </a:t>
                      </a:r>
                      <a:r>
                        <a:rPr lang="en-GB" sz="1400" b="1" dirty="0" smtClean="0">
                          <a:latin typeface="+mn-lt"/>
                        </a:rPr>
                        <a:t>movie </a:t>
                      </a:r>
                      <a:r>
                        <a:rPr lang="en-GB" sz="1400" b="0" dirty="0" smtClean="0">
                          <a:latin typeface="+mn-lt"/>
                        </a:rPr>
                        <a:t>Let’s choose a spooky film </a:t>
                      </a:r>
                      <a:r>
                        <a:rPr lang="en-GB" sz="1400" b="0" smtClean="0">
                          <a:latin typeface="+mn-lt"/>
                        </a:rPr>
                        <a:t>to </a:t>
                      </a:r>
                      <a:r>
                        <a:rPr lang="en-GB" sz="1400" b="0" smtClean="0">
                          <a:latin typeface="+mn-lt"/>
                        </a:rPr>
                        <a:t>watch whilst </a:t>
                      </a:r>
                      <a:r>
                        <a:rPr lang="en-GB" sz="1400" b="0" dirty="0" smtClean="0">
                          <a:latin typeface="+mn-lt"/>
                        </a:rPr>
                        <a:t>munching on some homemade snacks.</a:t>
                      </a:r>
                      <a:endParaRPr lang="en-GB" sz="1400" b="0" dirty="0"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Courgette, pepper &amp; tomato pizza with potato </a:t>
                      </a:r>
                      <a:r>
                        <a:rPr lang="en-GB" sz="1400" i="1" dirty="0" smtClean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wedges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i="1" dirty="0">
                        <a:effectLst/>
                        <a:latin typeface="+mn-lt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i="1" dirty="0">
                          <a:effectLst/>
                          <a:latin typeface="+mn-lt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Chocolate &amp; beetroot brownie</a:t>
                      </a:r>
                    </a:p>
                  </a:txBody>
                  <a:tcPr marL="58714" marR="58714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701498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12" b="93855"/>
          <a:stretch/>
        </p:blipFill>
        <p:spPr>
          <a:xfrm>
            <a:off x="-3" y="303980"/>
            <a:ext cx="12066495" cy="3854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12" b="93855"/>
          <a:stretch/>
        </p:blipFill>
        <p:spPr>
          <a:xfrm flipV="1">
            <a:off x="-2" y="6382872"/>
            <a:ext cx="12066495" cy="38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50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3CD20212C75F4D9D0D2112A62BB2DA" ma:contentTypeVersion="2" ma:contentTypeDescription="Create a new document." ma:contentTypeScope="" ma:versionID="e7faca592d6481d62febbc2bd5bceabc">
  <xsd:schema xmlns:xsd="http://www.w3.org/2001/XMLSchema" xmlns:xs="http://www.w3.org/2001/XMLSchema" xmlns:p="http://schemas.microsoft.com/office/2006/metadata/properties" xmlns:ns2="8a8c4157-8e7a-4a20-aa23-4e9b30f273bc" targetNamespace="http://schemas.microsoft.com/office/2006/metadata/properties" ma:root="true" ma:fieldsID="5aa7e5d38f4ad6b1734478c8660e04fe" ns2:_="">
    <xsd:import namespace="8a8c4157-8e7a-4a20-aa23-4e9b30f273b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8c4157-8e7a-4a20-aa23-4e9b30f273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594690-718E-40B4-91C9-F3EEF3BC07F2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8a8c4157-8e7a-4a20-aa23-4e9b30f273bc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6E2644A-4CFA-4F6C-9F57-F1B591612D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DE6BBE-6F98-4079-990B-3AAEC6E06C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8c4157-8e7a-4a20-aa23-4e9b30f273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1170</TotalTime>
  <Words>670</Words>
  <Application>Microsoft Office PowerPoint</Application>
  <PresentationFormat>Widescreen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Ebrima</vt:lpstr>
      <vt:lpstr>Times New Roman</vt:lpstr>
      <vt:lpstr>Office Theme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Centre Manager</dc:creator>
  <cp:lastModifiedBy>Centre Manager</cp:lastModifiedBy>
  <cp:revision>38</cp:revision>
  <dcterms:created xsi:type="dcterms:W3CDTF">2016-11-11T11:23:46Z</dcterms:created>
  <dcterms:modified xsi:type="dcterms:W3CDTF">2017-09-14T12:33:41Z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0x010100613CD20212C75F4D9D0D2112A62BB2DA</vt:lpwstr>
  </property>
</Properties>
</file>